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86" r:id="rId2"/>
    <p:sldId id="279" r:id="rId3"/>
    <p:sldId id="280" r:id="rId4"/>
    <p:sldId id="260" r:id="rId5"/>
    <p:sldId id="285" r:id="rId6"/>
    <p:sldId id="275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08" r:id="rId18"/>
    <p:sldId id="309" r:id="rId19"/>
    <p:sldId id="310" r:id="rId20"/>
    <p:sldId id="297" r:id="rId21"/>
    <p:sldId id="307" r:id="rId22"/>
    <p:sldId id="306" r:id="rId23"/>
    <p:sldId id="305" r:id="rId24"/>
    <p:sldId id="298" r:id="rId25"/>
    <p:sldId id="299" r:id="rId26"/>
    <p:sldId id="300" r:id="rId27"/>
    <p:sldId id="301" r:id="rId28"/>
    <p:sldId id="304" r:id="rId29"/>
    <p:sldId id="303" r:id="rId30"/>
    <p:sldId id="302" r:id="rId31"/>
    <p:sldId id="284" r:id="rId32"/>
    <p:sldId id="273" r:id="rId33"/>
    <p:sldId id="28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87" d="100"/>
          <a:sy n="87" d="100"/>
        </p:scale>
        <p:origin x="-28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3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3c.3306.biz/bootstrap_glyphicon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z0JTXKRyOwkNUJCjXvGLKVpeRUNWU2BeHYc-26Sw2-kq4HGenb5dKDXI4YdrSQzPixIro_LerDbOl0Zh0JrMw_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5" cstate="print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钱钱融资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QIANQIAN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486385" y="4118270"/>
            <a:ext cx="5663730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汇报人：蔡梦君、梁家栋、陈哲西、鹿奉钊，胡英龙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3" grpId="0" animBg="1"/>
      <p:bldP spid="10" grpId="0" animBg="1"/>
      <p:bldP spid="19" grpId="0" animBg="1"/>
      <p:bldP spid="4" grpId="0"/>
      <p:bldP spid="5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91" y="1267070"/>
            <a:ext cx="2775652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grpSp>
        <p:nvGrpSpPr>
          <p:cNvPr id="2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分类浏览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8656613" y="1315134"/>
            <a:ext cx="1898650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通过主页上的“浏览全部”和“查看更多项目”可跳转到项目分类页面。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C:\Users\Administrator\Desktop\QQ截图20180619210019_看图王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16622"/>
            <a:ext cx="8616462" cy="57413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grpSp>
        <p:nvGrpSpPr>
          <p:cNvPr id="2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分类浏览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031579" y="1242555"/>
            <a:ext cx="1898650" cy="27515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点击上方导航栏，通过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事件下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$.post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方法从数据库中调取文字描述和图片地址，在下方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div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img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中显示。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C:\Users\Administrator\Desktop\QQ截图20180619210033_看图王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26776"/>
            <a:ext cx="8283388" cy="4742329"/>
          </a:xfrm>
          <a:prstGeom prst="rect">
            <a:avLst/>
          </a:prstGeom>
          <a:noFill/>
        </p:spPr>
      </p:pic>
      <p:pic>
        <p:nvPicPr>
          <p:cNvPr id="2051" name="Picture 3" descr="C:\Users\Administrator\Desktop\QQ截图201806192113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10053"/>
            <a:ext cx="9091246" cy="54072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grpSp>
        <p:nvGrpSpPr>
          <p:cNvPr id="2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分类浏览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740431" y="2033862"/>
            <a:ext cx="2477553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核心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代码（部分）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C:\Users\Administrator\Desktop\QQ截图201806192117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636" y="2832312"/>
            <a:ext cx="5901396" cy="3709165"/>
          </a:xfrm>
          <a:prstGeom prst="rect">
            <a:avLst/>
          </a:prstGeom>
          <a:noFill/>
        </p:spPr>
      </p:pic>
      <p:pic>
        <p:nvPicPr>
          <p:cNvPr id="3075" name="Picture 3" descr="C:\Users\Administrator\Desktop\QQ截图2018061921193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8447" y="1897305"/>
            <a:ext cx="6463553" cy="4151802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6361647" y="1298238"/>
            <a:ext cx="3564869" cy="4247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数据库连接与查询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78307" y="1524238"/>
            <a:ext cx="1866768" cy="2161937"/>
            <a:chOff x="2908432" y="1524238"/>
            <a:chExt cx="1866768" cy="2161937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网站介绍</a:t>
              </a: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77636" y="1524238"/>
            <a:ext cx="1866768" cy="2161937"/>
            <a:chOff x="5093361" y="1524238"/>
            <a:chExt cx="1866768" cy="216193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网站功能</a:t>
              </a: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376224" y="1524238"/>
            <a:ext cx="1866768" cy="2161937"/>
            <a:chOff x="9463219" y="1524238"/>
            <a:chExt cx="1866768" cy="2161937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发展规划</a:t>
              </a: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登录注册和发起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5" y="1298421"/>
            <a:ext cx="6069064" cy="5148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3800" y="898946"/>
            <a:ext cx="3006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页面采用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布局，用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提交到后台 可以提交图片 自动提交时间</a:t>
            </a:r>
            <a:endParaRPr lang="en-US" altLang="zh-CN" dirty="0" smtClean="0"/>
          </a:p>
          <a:p>
            <a:r>
              <a:rPr lang="zh-CN" altLang="en-US" dirty="0" smtClean="0"/>
              <a:t>图表样式采用</a:t>
            </a:r>
            <a:r>
              <a:rPr lang="en-US" altLang="zh-CN" dirty="0" smtClean="0">
                <a:hlinkClick r:id="rId3"/>
              </a:rPr>
              <a:t>Bootstrap </a:t>
            </a:r>
            <a:r>
              <a:rPr lang="zh-CN" altLang="en-US" dirty="0">
                <a:hlinkClick r:id="rId3"/>
              </a:rPr>
              <a:t>字形图标</a:t>
            </a:r>
            <a:r>
              <a:rPr lang="zh-CN" altLang="en-US" dirty="0"/>
              <a:t> 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登录注册和发起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5" y="1718437"/>
            <a:ext cx="3093988" cy="3825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0946" y="663754"/>
            <a:ext cx="38334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="1" dirty="0" smtClean="0">
                <a:latin typeface="宋体"/>
                <a:ea typeface="宋体"/>
              </a:rPr>
              <a:t>※</a:t>
            </a:r>
            <a:r>
              <a:rPr lang="zh-CN" altLang="en-US" dirty="0" smtClean="0"/>
              <a:t>注册模块运用</a:t>
            </a:r>
            <a:r>
              <a:rPr lang="en-US" altLang="zh-CN" dirty="0" err="1">
                <a:hlinkClick r:id="rId3"/>
              </a:rPr>
              <a:t>jQuery</a:t>
            </a:r>
            <a:r>
              <a:rPr lang="en-US" altLang="zh-CN" dirty="0">
                <a:hlinkClick r:id="rId3"/>
              </a:rPr>
              <a:t> UI </a:t>
            </a:r>
            <a:r>
              <a:rPr lang="zh-CN" altLang="en-US" dirty="0" smtClean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– </a:t>
            </a:r>
            <a:r>
              <a:rPr lang="zh-CN" altLang="en-US" dirty="0">
                <a:hlinkClick r:id="rId3"/>
              </a:rPr>
              <a:t>对话框</a:t>
            </a:r>
            <a:r>
              <a:rPr lang="en-US" altLang="zh-CN" dirty="0">
                <a:hlinkClick r:id="rId3"/>
              </a:rPr>
              <a:t>(</a:t>
            </a:r>
            <a:r>
              <a:rPr lang="en-US" altLang="zh-CN" u="sng" dirty="0">
                <a:hlinkClick r:id="rId3"/>
              </a:rPr>
              <a:t>Dialog</a:t>
            </a:r>
            <a:r>
              <a:rPr lang="en-US" altLang="zh-CN" dirty="0" smtClean="0">
                <a:hlinkClick r:id="rId3"/>
              </a:rPr>
              <a:t>)</a:t>
            </a:r>
            <a:r>
              <a:rPr lang="zh-CN" altLang="en-US" dirty="0" smtClean="0"/>
              <a:t>，</a:t>
            </a:r>
            <a:r>
              <a:rPr lang="zh-CN" altLang="en-US" dirty="0"/>
              <a:t>运用</a:t>
            </a:r>
            <a:r>
              <a:rPr lang="en-US" altLang="zh-CN" dirty="0"/>
              <a:t>dialog</a:t>
            </a:r>
            <a:r>
              <a:rPr lang="zh-CN" altLang="en-US" dirty="0"/>
              <a:t>的好处就是不用刷新网页，直接弹出一个</a:t>
            </a:r>
            <a:r>
              <a:rPr lang="en-US" altLang="zh-CN" dirty="0"/>
              <a:t>div</a:t>
            </a:r>
            <a:r>
              <a:rPr lang="zh-CN" altLang="en-US" dirty="0"/>
              <a:t>层，让用户输入信息。使用起来也比较</a:t>
            </a:r>
            <a:r>
              <a:rPr lang="zh-CN" altLang="en-US" dirty="0" smtClean="0"/>
              <a:t>方便</a:t>
            </a:r>
            <a:endParaRPr lang="en-US" altLang="zh-CN" dirty="0" smtClean="0"/>
          </a:p>
          <a:p>
            <a:r>
              <a:rPr lang="en-US" altLang="zh-CN" b="1" dirty="0" smtClean="0">
                <a:latin typeface="宋体"/>
                <a:ea typeface="宋体"/>
              </a:rPr>
              <a:t> ※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用户账号和密码进行输入限制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latin typeface="宋体"/>
                <a:ea typeface="宋体"/>
              </a:rPr>
              <a:t>※</a:t>
            </a:r>
            <a:r>
              <a:rPr lang="zh-CN" altLang="en-US" b="1" dirty="0" smtClean="0">
                <a:latin typeface="宋体"/>
                <a:ea typeface="宋体"/>
              </a:rPr>
              <a:t>邮箱运用自动补全</a:t>
            </a:r>
            <a:endParaRPr lang="en-US" altLang="zh-CN" b="1" dirty="0" smtClean="0">
              <a:latin typeface="宋体"/>
              <a:ea typeface="宋体"/>
            </a:endParaRPr>
          </a:p>
          <a:p>
            <a:r>
              <a:rPr lang="en-US" altLang="zh-CN" b="1" dirty="0">
                <a:latin typeface="宋体"/>
                <a:ea typeface="宋体"/>
              </a:rPr>
              <a:t> </a:t>
            </a:r>
            <a:r>
              <a:rPr lang="en-US" altLang="zh-CN" b="1" dirty="0" smtClean="0">
                <a:latin typeface="宋体"/>
                <a:ea typeface="宋体"/>
              </a:rPr>
              <a:t>※</a:t>
            </a:r>
            <a:r>
              <a:rPr lang="zh-CN" altLang="en-US" b="1" dirty="0" smtClean="0">
                <a:latin typeface="宋体"/>
                <a:ea typeface="宋体"/>
              </a:rPr>
              <a:t>生日应用</a:t>
            </a:r>
            <a:r>
              <a:rPr lang="en-US" altLang="zh-CN" dirty="0" err="1" smtClean="0">
                <a:hlinkClick r:id="rId3"/>
              </a:rPr>
              <a:t>jQuery</a:t>
            </a:r>
            <a:r>
              <a:rPr lang="en-US" altLang="zh-CN" dirty="0" smtClean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UI </a:t>
            </a:r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– </a:t>
            </a:r>
            <a:r>
              <a:rPr lang="zh-CN" altLang="en-US" dirty="0" smtClean="0">
                <a:hlinkClick r:id="rId3"/>
              </a:rPr>
              <a:t>日期选择器</a:t>
            </a:r>
            <a:r>
              <a:rPr lang="en-US" altLang="zh-CN" u="sng" dirty="0" err="1" smtClean="0">
                <a:hlinkClick r:id="rId3"/>
              </a:rPr>
              <a:t>Datepicker</a:t>
            </a:r>
            <a:r>
              <a:rPr lang="en-US" altLang="zh-CN" dirty="0" smtClean="0">
                <a:hlinkClick r:id="rId3"/>
              </a:rPr>
              <a:t>)</a:t>
            </a:r>
            <a:endParaRPr lang="en-US" altLang="zh-CN" b="1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27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登录注册和发起</a:t>
              </a:r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12" y="1870595"/>
            <a:ext cx="3025402" cy="2659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123" y="1073630"/>
            <a:ext cx="311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登录运用</a:t>
            </a:r>
            <a:r>
              <a:rPr lang="en-US" altLang="zh-CN" dirty="0" smtClean="0"/>
              <a:t>AJAX</a:t>
            </a:r>
            <a:r>
              <a:rPr lang="zh-CN" altLang="en-US" dirty="0" smtClean="0"/>
              <a:t>实时查询用户名是否和数据库里已有的冲突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登录后信息存储在</a:t>
            </a:r>
            <a:r>
              <a:rPr lang="en-US" altLang="zh-CN" dirty="0" smtClean="0"/>
              <a:t>COOKIE</a:t>
            </a:r>
            <a:r>
              <a:rPr lang="zh-CN" altLang="en-US" dirty="0" smtClean="0"/>
              <a:t>中，显示在当前页面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79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1087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具体项目页面采用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bootstrop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的网格布局。</a:t>
            </a:r>
          </a:p>
        </p:txBody>
      </p:sp>
      <p:pic>
        <p:nvPicPr>
          <p:cNvPr id="2" name="图片 1" descr="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2255" y="720725"/>
            <a:ext cx="4144010" cy="6020435"/>
          </a:xfrm>
          <a:prstGeom prst="rect">
            <a:avLst/>
          </a:prstGeom>
        </p:spPr>
      </p:pic>
      <p:pic>
        <p:nvPicPr>
          <p:cNvPr id="3" name="图片 2" descr="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9270" y="720725"/>
            <a:ext cx="4010660" cy="5786755"/>
          </a:xfrm>
          <a:prstGeom prst="rect">
            <a:avLst/>
          </a:prstGeom>
        </p:spPr>
      </p:pic>
      <p:pic>
        <p:nvPicPr>
          <p:cNvPr id="4" name="图片 3" descr="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420" y="2350135"/>
            <a:ext cx="3886835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14198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投资者投资功能的实现，点击立即支持按钮，进行投资。</a:t>
            </a:r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1280" y="1262380"/>
            <a:ext cx="9244330" cy="4906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14198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投资者可选择不同的币种进行投资，最后以美元为单位结算。</a:t>
            </a:r>
          </a:p>
        </p:txBody>
      </p:sp>
      <p:pic>
        <p:nvPicPr>
          <p:cNvPr id="2" name="图片 1" descr="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6850" y="1352550"/>
            <a:ext cx="8998585" cy="3990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24161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点击最后的确认按钮后，实现数据库数据的更改，并反映在页面支持数和以筹款，通过计算动态算出筹款进度。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8700" y="1176020"/>
            <a:ext cx="7561580" cy="4547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30803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当投资者进行项目投资后，页面尾部的支持记录也会动态新增记录，包括投资者的用户名，投资金额，以及投资的时间（按时间降序排序）。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3870" y="1330960"/>
            <a:ext cx="7421880" cy="3214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30803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项目详情，介绍了项目的具体情况，让投资者跟好的了解，右侧投资者可选择不同的回报方式来进行投资，也可以无偿支持该项目。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6340" y="1176020"/>
            <a:ext cx="6668135" cy="5582285"/>
          </a:xfrm>
          <a:prstGeom prst="rect">
            <a:avLst/>
          </a:prstGeom>
        </p:spPr>
      </p:pic>
      <p:pic>
        <p:nvPicPr>
          <p:cNvPr id="3" name="图片 2" descr="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4475" y="1176020"/>
            <a:ext cx="3077210" cy="558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1751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项目发起人可以通过提交项目跟新，更改数据库表内容，并动态加载到页面。</a:t>
            </a:r>
          </a:p>
        </p:txBody>
      </p:sp>
      <p:pic>
        <p:nvPicPr>
          <p:cNvPr id="2" name="图片 1" descr="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4040" y="1176020"/>
            <a:ext cx="6811010" cy="1485900"/>
          </a:xfrm>
          <a:prstGeom prst="rect">
            <a:avLst/>
          </a:prstGeom>
        </p:spPr>
      </p:pic>
      <p:pic>
        <p:nvPicPr>
          <p:cNvPr id="3" name="图片 2" descr="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085" y="3014345"/>
            <a:ext cx="4410710" cy="2085975"/>
          </a:xfrm>
          <a:prstGeom prst="rect">
            <a:avLst/>
          </a:prstGeom>
        </p:spPr>
      </p:pic>
      <p:pic>
        <p:nvPicPr>
          <p:cNvPr id="4" name="图片 3" descr="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3775" y="2572385"/>
            <a:ext cx="6306185" cy="394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 cstate="print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投资项目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567690" y="1262380"/>
            <a:ext cx="1898650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投资者投资完后可对项目进行评论，也可对起头评论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进行回复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，点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赞，删除。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2495" y="1182370"/>
            <a:ext cx="7548880" cy="4944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 cstate="print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2065710" y="3787371"/>
            <a:ext cx="1803926" cy="1723248"/>
            <a:chOff x="1121282" y="3758161"/>
            <a:chExt cx="1803926" cy="1723248"/>
          </a:xfrm>
        </p:grpSpPr>
        <p:sp>
          <p:nvSpPr>
            <p:cNvPr id="4" name="Rectangle 17"/>
            <p:cNvSpPr/>
            <p:nvPr/>
          </p:nvSpPr>
          <p:spPr>
            <a:xfrm flipV="1">
              <a:off x="1121282" y="3955585"/>
              <a:ext cx="1803926" cy="1525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25"/>
            <p:cNvSpPr/>
            <p:nvPr/>
          </p:nvSpPr>
          <p:spPr bwMode="auto">
            <a:xfrm>
              <a:off x="1773706" y="3758161"/>
              <a:ext cx="649716" cy="600004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2" name="TextBox 12"/>
            <p:cNvSpPr txBox="1"/>
            <p:nvPr/>
          </p:nvSpPr>
          <p:spPr bwMode="auto">
            <a:xfrm>
              <a:off x="1500829" y="5079429"/>
              <a:ext cx="640971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0">
                  <a:solidFill>
                    <a:schemeClr val="accent1"/>
                  </a:solidFill>
                  <a:effectLst/>
                  <a:latin typeface="Century Gothic" panose="020B0502020202020204" pitchFamily="34" charset="0"/>
                </a:rPr>
                <a:t>个人界面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23920" y="2586444"/>
            <a:ext cx="1803926" cy="1684597"/>
            <a:chOff x="3844203" y="3038564"/>
            <a:chExt cx="1803926" cy="1684597"/>
          </a:xfrm>
        </p:grpSpPr>
        <p:sp>
          <p:nvSpPr>
            <p:cNvPr id="7" name="Rectangle 13"/>
            <p:cNvSpPr/>
            <p:nvPr/>
          </p:nvSpPr>
          <p:spPr>
            <a:xfrm flipV="1">
              <a:off x="3844203" y="3184623"/>
              <a:ext cx="1803926" cy="15258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27"/>
            <p:cNvSpPr/>
            <p:nvPr/>
          </p:nvSpPr>
          <p:spPr bwMode="auto">
            <a:xfrm>
              <a:off x="4421308" y="3038564"/>
              <a:ext cx="649716" cy="643830"/>
            </a:xfrm>
            <a:custGeom>
              <a:avLst/>
              <a:gdLst>
                <a:gd name="T0" fmla="*/ 6848 w 6914"/>
                <a:gd name="T1" fmla="*/ 2638 h 6861"/>
                <a:gd name="T2" fmla="*/ 6360 w 6914"/>
                <a:gd name="T3" fmla="*/ 2276 h 6861"/>
                <a:gd name="T4" fmla="*/ 4507 w 6914"/>
                <a:gd name="T5" fmla="*/ 2276 h 6861"/>
                <a:gd name="T6" fmla="*/ 3944 w 6914"/>
                <a:gd name="T7" fmla="*/ 360 h 6861"/>
                <a:gd name="T8" fmla="*/ 3459 w 6914"/>
                <a:gd name="T9" fmla="*/ 0 h 6861"/>
                <a:gd name="T10" fmla="*/ 2970 w 6914"/>
                <a:gd name="T11" fmla="*/ 357 h 6861"/>
                <a:gd name="T12" fmla="*/ 2389 w 6914"/>
                <a:gd name="T13" fmla="*/ 2276 h 6861"/>
                <a:gd name="T14" fmla="*/ 554 w 6914"/>
                <a:gd name="T15" fmla="*/ 2276 h 6861"/>
                <a:gd name="T16" fmla="*/ 65 w 6914"/>
                <a:gd name="T17" fmla="*/ 2639 h 6861"/>
                <a:gd name="T18" fmla="*/ 266 w 6914"/>
                <a:gd name="T19" fmla="*/ 3207 h 6861"/>
                <a:gd name="T20" fmla="*/ 1767 w 6914"/>
                <a:gd name="T21" fmla="*/ 4329 h 6861"/>
                <a:gd name="T22" fmla="*/ 1186 w 6914"/>
                <a:gd name="T23" fmla="*/ 6162 h 6861"/>
                <a:gd name="T24" fmla="*/ 1382 w 6914"/>
                <a:gd name="T25" fmla="*/ 6736 h 6861"/>
                <a:gd name="T26" fmla="*/ 1983 w 6914"/>
                <a:gd name="T27" fmla="*/ 6722 h 6861"/>
                <a:gd name="T28" fmla="*/ 3119 w 6914"/>
                <a:gd name="T29" fmla="*/ 5944 h 6861"/>
                <a:gd name="T30" fmla="*/ 3149 w 6914"/>
                <a:gd name="T31" fmla="*/ 5786 h 6861"/>
                <a:gd name="T32" fmla="*/ 2991 w 6914"/>
                <a:gd name="T33" fmla="*/ 5757 h 6861"/>
                <a:gd name="T34" fmla="*/ 1848 w 6914"/>
                <a:gd name="T35" fmla="*/ 6539 h 6861"/>
                <a:gd name="T36" fmla="*/ 1512 w 6914"/>
                <a:gd name="T37" fmla="*/ 6549 h 6861"/>
                <a:gd name="T38" fmla="*/ 1403 w 6914"/>
                <a:gd name="T39" fmla="*/ 6231 h 6861"/>
                <a:gd name="T40" fmla="*/ 2008 w 6914"/>
                <a:gd name="T41" fmla="*/ 4321 h 6861"/>
                <a:gd name="T42" fmla="*/ 1968 w 6914"/>
                <a:gd name="T43" fmla="*/ 4195 h 6861"/>
                <a:gd name="T44" fmla="*/ 397 w 6914"/>
                <a:gd name="T45" fmla="*/ 3021 h 6861"/>
                <a:gd name="T46" fmla="*/ 283 w 6914"/>
                <a:gd name="T47" fmla="*/ 2704 h 6861"/>
                <a:gd name="T48" fmla="*/ 554 w 6914"/>
                <a:gd name="T49" fmla="*/ 2504 h 6861"/>
                <a:gd name="T50" fmla="*/ 2473 w 6914"/>
                <a:gd name="T51" fmla="*/ 2504 h 6861"/>
                <a:gd name="T52" fmla="*/ 2582 w 6914"/>
                <a:gd name="T53" fmla="*/ 2423 h 6861"/>
                <a:gd name="T54" fmla="*/ 3187 w 6914"/>
                <a:gd name="T55" fmla="*/ 425 h 6861"/>
                <a:gd name="T56" fmla="*/ 3458 w 6914"/>
                <a:gd name="T57" fmla="*/ 228 h 6861"/>
                <a:gd name="T58" fmla="*/ 3727 w 6914"/>
                <a:gd name="T59" fmla="*/ 426 h 6861"/>
                <a:gd name="T60" fmla="*/ 4313 w 6914"/>
                <a:gd name="T61" fmla="*/ 2422 h 6861"/>
                <a:gd name="T62" fmla="*/ 4422 w 6914"/>
                <a:gd name="T63" fmla="*/ 2504 h 6861"/>
                <a:gd name="T64" fmla="*/ 6360 w 6914"/>
                <a:gd name="T65" fmla="*/ 2504 h 6861"/>
                <a:gd name="T66" fmla="*/ 6631 w 6914"/>
                <a:gd name="T67" fmla="*/ 2704 h 6861"/>
                <a:gd name="T68" fmla="*/ 6512 w 6914"/>
                <a:gd name="T69" fmla="*/ 3025 h 6861"/>
                <a:gd name="T70" fmla="*/ 4946 w 6914"/>
                <a:gd name="T71" fmla="*/ 4195 h 6861"/>
                <a:gd name="T72" fmla="*/ 4906 w 6914"/>
                <a:gd name="T73" fmla="*/ 4321 h 6861"/>
                <a:gd name="T74" fmla="*/ 5510 w 6914"/>
                <a:gd name="T75" fmla="*/ 6231 h 6861"/>
                <a:gd name="T76" fmla="*/ 5402 w 6914"/>
                <a:gd name="T77" fmla="*/ 6549 h 6861"/>
                <a:gd name="T78" fmla="*/ 5059 w 6914"/>
                <a:gd name="T79" fmla="*/ 6534 h 6861"/>
                <a:gd name="T80" fmla="*/ 3182 w 6914"/>
                <a:gd name="T81" fmla="*/ 5254 h 6861"/>
                <a:gd name="T82" fmla="*/ 3024 w 6914"/>
                <a:gd name="T83" fmla="*/ 5284 h 6861"/>
                <a:gd name="T84" fmla="*/ 3054 w 6914"/>
                <a:gd name="T85" fmla="*/ 5442 h 6861"/>
                <a:gd name="T86" fmla="*/ 4925 w 6914"/>
                <a:gd name="T87" fmla="*/ 6717 h 6861"/>
                <a:gd name="T88" fmla="*/ 5241 w 6914"/>
                <a:gd name="T89" fmla="*/ 6827 h 6861"/>
                <a:gd name="T90" fmla="*/ 5531 w 6914"/>
                <a:gd name="T91" fmla="*/ 6736 h 6861"/>
                <a:gd name="T92" fmla="*/ 5727 w 6914"/>
                <a:gd name="T93" fmla="*/ 6162 h 6861"/>
                <a:gd name="T94" fmla="*/ 5147 w 6914"/>
                <a:gd name="T95" fmla="*/ 4329 h 6861"/>
                <a:gd name="T96" fmla="*/ 6643 w 6914"/>
                <a:gd name="T97" fmla="*/ 3211 h 6861"/>
                <a:gd name="T98" fmla="*/ 6848 w 6914"/>
                <a:gd name="T99" fmla="*/ 2638 h 6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14" h="6861">
                  <a:moveTo>
                    <a:pt x="6848" y="2638"/>
                  </a:moveTo>
                  <a:cubicBezTo>
                    <a:pt x="6783" y="2422"/>
                    <a:pt x="6586" y="2276"/>
                    <a:pt x="6360" y="2276"/>
                  </a:cubicBezTo>
                  <a:lnTo>
                    <a:pt x="4507" y="2276"/>
                  </a:lnTo>
                  <a:lnTo>
                    <a:pt x="3944" y="360"/>
                  </a:lnTo>
                  <a:cubicBezTo>
                    <a:pt x="3878" y="146"/>
                    <a:pt x="3683" y="1"/>
                    <a:pt x="3459" y="0"/>
                  </a:cubicBezTo>
                  <a:cubicBezTo>
                    <a:pt x="3234" y="0"/>
                    <a:pt x="3038" y="143"/>
                    <a:pt x="2970" y="357"/>
                  </a:cubicBezTo>
                  <a:lnTo>
                    <a:pt x="2389" y="2276"/>
                  </a:lnTo>
                  <a:lnTo>
                    <a:pt x="554" y="2276"/>
                  </a:lnTo>
                  <a:cubicBezTo>
                    <a:pt x="327" y="2276"/>
                    <a:pt x="131" y="2422"/>
                    <a:pt x="65" y="2639"/>
                  </a:cubicBezTo>
                  <a:cubicBezTo>
                    <a:pt x="0" y="2855"/>
                    <a:pt x="82" y="3085"/>
                    <a:pt x="266" y="3207"/>
                  </a:cubicBezTo>
                  <a:lnTo>
                    <a:pt x="1767" y="4329"/>
                  </a:lnTo>
                  <a:lnTo>
                    <a:pt x="1186" y="6162"/>
                  </a:lnTo>
                  <a:cubicBezTo>
                    <a:pt x="1118" y="6377"/>
                    <a:pt x="1196" y="6608"/>
                    <a:pt x="1382" y="6736"/>
                  </a:cubicBezTo>
                  <a:cubicBezTo>
                    <a:pt x="1562" y="6861"/>
                    <a:pt x="1823" y="6849"/>
                    <a:pt x="1983" y="6722"/>
                  </a:cubicBezTo>
                  <a:lnTo>
                    <a:pt x="3119" y="5944"/>
                  </a:lnTo>
                  <a:cubicBezTo>
                    <a:pt x="3171" y="5909"/>
                    <a:pt x="3184" y="5838"/>
                    <a:pt x="3149" y="5786"/>
                  </a:cubicBezTo>
                  <a:cubicBezTo>
                    <a:pt x="3113" y="5735"/>
                    <a:pt x="3043" y="5721"/>
                    <a:pt x="2991" y="5757"/>
                  </a:cubicBezTo>
                  <a:lnTo>
                    <a:pt x="1848" y="6539"/>
                  </a:lnTo>
                  <a:cubicBezTo>
                    <a:pt x="1753" y="6614"/>
                    <a:pt x="1611" y="6618"/>
                    <a:pt x="1512" y="6549"/>
                  </a:cubicBezTo>
                  <a:cubicBezTo>
                    <a:pt x="1409" y="6478"/>
                    <a:pt x="1365" y="6350"/>
                    <a:pt x="1403" y="6231"/>
                  </a:cubicBezTo>
                  <a:lnTo>
                    <a:pt x="2008" y="4321"/>
                  </a:lnTo>
                  <a:cubicBezTo>
                    <a:pt x="2023" y="4275"/>
                    <a:pt x="2006" y="4224"/>
                    <a:pt x="1968" y="4195"/>
                  </a:cubicBezTo>
                  <a:lnTo>
                    <a:pt x="397" y="3021"/>
                  </a:lnTo>
                  <a:cubicBezTo>
                    <a:pt x="293" y="2952"/>
                    <a:pt x="247" y="2825"/>
                    <a:pt x="283" y="2704"/>
                  </a:cubicBezTo>
                  <a:cubicBezTo>
                    <a:pt x="319" y="2584"/>
                    <a:pt x="428" y="2504"/>
                    <a:pt x="554" y="2504"/>
                  </a:cubicBezTo>
                  <a:lnTo>
                    <a:pt x="2473" y="2504"/>
                  </a:lnTo>
                  <a:cubicBezTo>
                    <a:pt x="2523" y="2504"/>
                    <a:pt x="2567" y="2471"/>
                    <a:pt x="2582" y="2423"/>
                  </a:cubicBezTo>
                  <a:lnTo>
                    <a:pt x="3187" y="425"/>
                  </a:lnTo>
                  <a:cubicBezTo>
                    <a:pt x="3225" y="307"/>
                    <a:pt x="3334" y="228"/>
                    <a:pt x="3458" y="228"/>
                  </a:cubicBezTo>
                  <a:cubicBezTo>
                    <a:pt x="3582" y="229"/>
                    <a:pt x="3690" y="309"/>
                    <a:pt x="3727" y="426"/>
                  </a:cubicBezTo>
                  <a:lnTo>
                    <a:pt x="4313" y="2422"/>
                  </a:lnTo>
                  <a:cubicBezTo>
                    <a:pt x="4327" y="2470"/>
                    <a:pt x="4372" y="2504"/>
                    <a:pt x="4422" y="2504"/>
                  </a:cubicBezTo>
                  <a:lnTo>
                    <a:pt x="6360" y="2504"/>
                  </a:lnTo>
                  <a:cubicBezTo>
                    <a:pt x="6485" y="2504"/>
                    <a:pt x="6594" y="2584"/>
                    <a:pt x="6631" y="2704"/>
                  </a:cubicBezTo>
                  <a:cubicBezTo>
                    <a:pt x="6667" y="2825"/>
                    <a:pt x="6621" y="2952"/>
                    <a:pt x="6512" y="3025"/>
                  </a:cubicBezTo>
                  <a:lnTo>
                    <a:pt x="4946" y="4195"/>
                  </a:lnTo>
                  <a:cubicBezTo>
                    <a:pt x="4907" y="4224"/>
                    <a:pt x="4891" y="4275"/>
                    <a:pt x="4906" y="4321"/>
                  </a:cubicBezTo>
                  <a:lnTo>
                    <a:pt x="5510" y="6231"/>
                  </a:lnTo>
                  <a:cubicBezTo>
                    <a:pt x="5549" y="6350"/>
                    <a:pt x="5505" y="6478"/>
                    <a:pt x="5402" y="6549"/>
                  </a:cubicBezTo>
                  <a:cubicBezTo>
                    <a:pt x="5303" y="6618"/>
                    <a:pt x="5167" y="6618"/>
                    <a:pt x="5059" y="6534"/>
                  </a:cubicBezTo>
                  <a:lnTo>
                    <a:pt x="3182" y="5254"/>
                  </a:lnTo>
                  <a:cubicBezTo>
                    <a:pt x="3130" y="5219"/>
                    <a:pt x="3059" y="5232"/>
                    <a:pt x="3024" y="5284"/>
                  </a:cubicBezTo>
                  <a:cubicBezTo>
                    <a:pt x="2988" y="5336"/>
                    <a:pt x="3002" y="5407"/>
                    <a:pt x="3054" y="5442"/>
                  </a:cubicBezTo>
                  <a:lnTo>
                    <a:pt x="4925" y="6717"/>
                  </a:lnTo>
                  <a:cubicBezTo>
                    <a:pt x="5014" y="6788"/>
                    <a:pt x="5127" y="6827"/>
                    <a:pt x="5241" y="6827"/>
                  </a:cubicBezTo>
                  <a:cubicBezTo>
                    <a:pt x="5345" y="6827"/>
                    <a:pt x="5446" y="6796"/>
                    <a:pt x="5531" y="6736"/>
                  </a:cubicBezTo>
                  <a:cubicBezTo>
                    <a:pt x="5717" y="6608"/>
                    <a:pt x="5796" y="6377"/>
                    <a:pt x="5727" y="6162"/>
                  </a:cubicBezTo>
                  <a:lnTo>
                    <a:pt x="5147" y="4329"/>
                  </a:lnTo>
                  <a:lnTo>
                    <a:pt x="6643" y="3211"/>
                  </a:lnTo>
                  <a:cubicBezTo>
                    <a:pt x="6831" y="3085"/>
                    <a:pt x="6914" y="2855"/>
                    <a:pt x="6848" y="26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0" name="TextBox 9"/>
            <p:cNvSpPr txBox="1"/>
            <p:nvPr/>
          </p:nvSpPr>
          <p:spPr bwMode="auto">
            <a:xfrm>
              <a:off x="3951750" y="4329349"/>
              <a:ext cx="642679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0" dirty="0">
                  <a:solidFill>
                    <a:schemeClr val="accent2"/>
                  </a:solidFill>
                  <a:effectLst/>
                  <a:latin typeface="Century Gothic" panose="020B0502020202020204" pitchFamily="34" charset="0"/>
                </a:rPr>
                <a:t>管理员界面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981495" y="1511476"/>
            <a:ext cx="1803926" cy="1673147"/>
            <a:chOff x="6567123" y="2267126"/>
            <a:chExt cx="1803926" cy="1673147"/>
          </a:xfrm>
        </p:grpSpPr>
        <p:sp>
          <p:nvSpPr>
            <p:cNvPr id="10" name="Rectangle 23"/>
            <p:cNvSpPr/>
            <p:nvPr/>
          </p:nvSpPr>
          <p:spPr>
            <a:xfrm flipV="1">
              <a:off x="6567123" y="2414234"/>
              <a:ext cx="1803926" cy="15258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28"/>
            <p:cNvSpPr/>
            <p:nvPr/>
          </p:nvSpPr>
          <p:spPr bwMode="auto">
            <a:xfrm>
              <a:off x="7144228" y="2267126"/>
              <a:ext cx="649716" cy="525885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8" name="TextBox 6"/>
            <p:cNvSpPr txBox="1"/>
            <p:nvPr/>
          </p:nvSpPr>
          <p:spPr bwMode="auto">
            <a:xfrm>
              <a:off x="6848044" y="3546461"/>
              <a:ext cx="593112" cy="39381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r>
                <a:rPr lang="zh-CN" altLang="en-US" sz="2400" b="0">
                  <a:solidFill>
                    <a:schemeClr val="accent3"/>
                  </a:solidFill>
                  <a:effectLst/>
                  <a:latin typeface="Century Gothic" panose="020B0502020202020204" pitchFamily="34" charset="0"/>
                </a:rPr>
                <a:t>用户交流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006600" y="5502275"/>
            <a:ext cx="1922145" cy="1087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用于管理自己发起的和投资的项目</a:t>
            </a:r>
          </a:p>
        </p:txBody>
      </p:sp>
      <p:sp>
        <p:nvSpPr>
          <p:cNvPr id="23" name="矩形 22"/>
          <p:cNvSpPr/>
          <p:nvPr/>
        </p:nvSpPr>
        <p:spPr>
          <a:xfrm>
            <a:off x="5464810" y="4271010"/>
            <a:ext cx="192214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管理修改网站的所有项目</a:t>
            </a:r>
          </a:p>
        </p:txBody>
      </p:sp>
      <p:sp>
        <p:nvSpPr>
          <p:cNvPr id="26" name="矩形 25"/>
          <p:cNvSpPr/>
          <p:nvPr/>
        </p:nvSpPr>
        <p:spPr>
          <a:xfrm>
            <a:off x="8922385" y="3192145"/>
            <a:ext cx="1922145" cy="1087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项目发起者和投资者之间可以交流想法</a:t>
            </a:r>
          </a:p>
        </p:txBody>
      </p:sp>
      <p:sp>
        <p:nvSpPr>
          <p:cNvPr id="31" name="任意多边形: 形状 30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9" name="文本框 38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发展规划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3" cstate="print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86385" y="4118270"/>
            <a:ext cx="5663730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汇报人：蔡梦君、梁家栋、陈哲西、鹿奉钊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3" grpId="0" animBg="1"/>
      <p:bldP spid="10" grpId="0" animBg="1"/>
      <p:bldP spid="19" grpId="0" animBg="1"/>
      <p:bldP spid="4" grpId="0"/>
      <p:bldP spid="23" grpId="0" animBg="1"/>
      <p:bldP spid="25" grpId="0" animBg="1"/>
      <p:bldP spid="27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2" y="1483721"/>
            <a:ext cx="5221287" cy="4825004"/>
          </a:xfrm>
          <a:prstGeom prst="rect">
            <a:avLst/>
          </a:prstGeom>
          <a:blipFill>
            <a:blip r:embed="rId3" cstate="print"/>
            <a:srcRect/>
            <a:stretch>
              <a:fillRect l="-34778" r="-34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圆角矩形 5"/>
          <p:cNvSpPr/>
          <p:nvPr/>
        </p:nvSpPr>
        <p:spPr>
          <a:xfrm>
            <a:off x="6851550" y="5185919"/>
            <a:ext cx="413078" cy="40502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圆角矩形 8"/>
          <p:cNvSpPr/>
          <p:nvPr/>
        </p:nvSpPr>
        <p:spPr>
          <a:xfrm>
            <a:off x="8057936" y="5198007"/>
            <a:ext cx="413078" cy="380847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圆角矩形 11"/>
          <p:cNvSpPr/>
          <p:nvPr/>
        </p:nvSpPr>
        <p:spPr>
          <a:xfrm>
            <a:off x="9264321" y="5182180"/>
            <a:ext cx="413078" cy="412502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圆角矩形 14"/>
          <p:cNvSpPr/>
          <p:nvPr/>
        </p:nvSpPr>
        <p:spPr>
          <a:xfrm>
            <a:off x="10470708" y="5189884"/>
            <a:ext cx="413078" cy="397094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73200" y="37147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网站介绍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6614" y="1483891"/>
            <a:ext cx="4741748" cy="607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    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通过钱钱你可以做什么？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6614" y="2619906"/>
            <a:ext cx="4741748" cy="26752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浏览最新、最优的融资项目。钱钱提供了包括智能硬件、娱乐演艺、影视图书、公益服务等10大频道，4000多个项目，为您提供更多选择、更低价格、更多创新的个性化定制产品和服务。</a:t>
            </a: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2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 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为您认可的项目投资。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这里汇聚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了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众多创新、有情怀的创业者，您每一次投资，都在帮助他们解决资金上的燃眉之急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。</a:t>
            </a: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3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、   发起自己的融资项目。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8" grpId="0" animBg="1"/>
          <p:bldP spid="17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8" grpId="0" animBg="1"/>
          <p:bldP spid="17" grpId="0" animBg="1"/>
          <p:bldP spid="19" grpId="0" animBg="1"/>
          <p:bldP spid="20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3" cstate="print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网站</a:t>
            </a: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7977" y="1825453"/>
            <a:ext cx="3375215" cy="396574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53997" r="-107844" b="-485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03729" y="2116513"/>
            <a:ext cx="3029327" cy="517555"/>
            <a:chOff x="5082573" y="2168494"/>
            <a:chExt cx="3029327" cy="517555"/>
          </a:xfrm>
        </p:grpSpPr>
        <p:sp>
          <p:nvSpPr>
            <p:cNvPr id="3" name="矩形 2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34225" y="219643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主页展示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232729" y="2116513"/>
            <a:ext cx="3029327" cy="517555"/>
            <a:chOff x="5082573" y="2168494"/>
            <a:chExt cx="3029327" cy="517555"/>
          </a:xfrm>
        </p:grpSpPr>
        <p:sp>
          <p:nvSpPr>
            <p:cNvPr id="9" name="矩形 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34225" y="219643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分类浏览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3729" y="4288213"/>
            <a:ext cx="3029327" cy="517555"/>
            <a:chOff x="5082573" y="2168494"/>
            <a:chExt cx="3029327" cy="517555"/>
          </a:xfrm>
        </p:grpSpPr>
        <p:sp>
          <p:nvSpPr>
            <p:cNvPr id="19" name="矩形 18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234225" y="219643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发起项目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32729" y="4288213"/>
            <a:ext cx="3029327" cy="517555"/>
            <a:chOff x="5082573" y="2168494"/>
            <a:chExt cx="3029327" cy="517555"/>
          </a:xfrm>
        </p:grpSpPr>
        <p:sp>
          <p:nvSpPr>
            <p:cNvPr id="16" name="矩形 15"/>
            <p:cNvSpPr/>
            <p:nvPr/>
          </p:nvSpPr>
          <p:spPr>
            <a:xfrm>
              <a:off x="5082573" y="2168494"/>
              <a:ext cx="3029327" cy="517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234225" y="2196439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投资项目</a:t>
              </a: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6" name="文本框 25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功能展示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9285" y="1860493"/>
            <a:ext cx="3188662" cy="613354"/>
            <a:chOff x="6365893" y="1960674"/>
            <a:chExt cx="2857329" cy="613354"/>
          </a:xfrm>
        </p:grpSpPr>
        <p:sp>
          <p:nvSpPr>
            <p:cNvPr id="6" name="矩形 5"/>
            <p:cNvSpPr/>
            <p:nvPr/>
          </p:nvSpPr>
          <p:spPr>
            <a:xfrm>
              <a:off x="6365893" y="1960674"/>
              <a:ext cx="2241974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浏览最新的项目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65893" y="2342888"/>
              <a:ext cx="2857329" cy="2311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14000"/>
                </a:lnSpc>
              </a:pP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19336" y="3397829"/>
            <a:ext cx="250190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最精品的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</a:p>
        </p:txBody>
      </p:sp>
      <p:sp>
        <p:nvSpPr>
          <p:cNvPr id="12" name="矩形 11"/>
          <p:cNvSpPr/>
          <p:nvPr/>
        </p:nvSpPr>
        <p:spPr>
          <a:xfrm>
            <a:off x="421260" y="4965065"/>
            <a:ext cx="2501900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搜索项目</a:t>
            </a:r>
          </a:p>
          <a:p>
            <a:pPr algn="just">
              <a:lnSpc>
                <a:spcPct val="120000"/>
              </a:lnSpc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0" name="图片 19" descr="QQ截图2018061914270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7303" y="17313"/>
            <a:ext cx="9920995" cy="67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400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18" name="文本框 17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主页展示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2" y="1319335"/>
            <a:ext cx="10058399" cy="53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6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82</TotalTime>
  <Words>914</Words>
  <Application>Microsoft Office PowerPoint</Application>
  <PresentationFormat>自定义</PresentationFormat>
  <Paragraphs>159</Paragraphs>
  <Slides>33</Slides>
  <Notes>19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acer</cp:lastModifiedBy>
  <cp:revision>79</cp:revision>
  <dcterms:created xsi:type="dcterms:W3CDTF">2017-08-18T03:02:00Z</dcterms:created>
  <dcterms:modified xsi:type="dcterms:W3CDTF">2018-06-20T03:06:59Z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